
<file path=[Content_Types].xml><?xml version="1.0" encoding="utf-8"?>
<Types xmlns="http://schemas.openxmlformats.org/package/2006/content-types">
  <Default ContentType="application/vnd.openxmlformats-officedocument.spreadsheetml.sheet" Extension="xlsx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ms-office.chartcolorstyle+xml" PartName="/ppt/charts/colors1.xml"/>
  <Override ContentType="application/vnd.ms-office.chartcolorstyle+xml" PartName="/ppt/charts/colors2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drawingml.chart+xml" PartName="/ppt/charts/chart2.xml"/>
  <Override ContentType="application/vnd.openxmlformats-officedocument.drawingml.chart+xml" PartName="/ppt/charts/char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ms-office.chartstyle+xml" PartName="/ppt/charts/style1.xml"/>
  <Override ContentType="application/vnd.ms-office.chartstyle+xml" PartName="/ppt/charts/style2.xml"/>
  <Override ContentType="application/vnd.openxmlformats-officedocument.presentationml.presProps+xml" PartName="/ppt/pres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6858000" cx="12192000"/>
  <p:notesSz cx="6858000" cy="9144000"/>
  <p:embeddedFontLst>
    <p:embeddedFont>
      <p:font typeface="Century Gothic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0" roundtripDataSignature="AMtx7mhUGKllUSFLcEDnafc0jSBbD5Iqz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CenturyGothic-bold.fntdata"/><Relationship Id="rId16" Type="http://schemas.openxmlformats.org/officeDocument/2006/relationships/font" Target="fonts/CenturyGothic-regular.fntdata"/><Relationship Id="rId5" Type="http://schemas.openxmlformats.org/officeDocument/2006/relationships/slide" Target="slides/slide1.xml"/><Relationship Id="rId19" Type="http://schemas.openxmlformats.org/officeDocument/2006/relationships/font" Target="fonts/CenturyGothic-boldItalic.fntdata"/><Relationship Id="rId6" Type="http://schemas.openxmlformats.org/officeDocument/2006/relationships/slide" Target="slides/slide2.xml"/><Relationship Id="rId18" Type="http://schemas.openxmlformats.org/officeDocument/2006/relationships/font" Target="fonts/CenturyGothic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charts/_rels/chart1.xml.rels><?xml version="1.0" encoding="UTF-8" standalone="yes"?>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Sheet1.xlsx"/></Relationships>
</file>

<file path=ppt/charts/_rels/chart2.xml.rels><?xml version="1.0" encoding="UTF-8" standalone="yes"?>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package" Target="../embeddings/Microsoft_Excel_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cap="none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noFill/>
            <a:ln w="25400" cap="flat" cmpd="sng" algn="ctr">
              <a:solidFill>
                <a:schemeClr val="accent6"/>
              </a:solidFill>
              <a:miter lim="800000"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noFill/>
            <a:ln w="25400" cap="flat" cmpd="sng" algn="ctr">
              <a:solidFill>
                <a:schemeClr val="accent5"/>
              </a:solidFill>
              <a:miter lim="800000"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noFill/>
            <a:ln w="25400" cap="flat" cmpd="sng" algn="ctr">
              <a:solidFill>
                <a:schemeClr val="accent4"/>
              </a:solidFill>
              <a:miter lim="800000"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35"/>
        <c:axId val="388459936"/>
        <c:axId val="388457976"/>
      </c:barChart>
      <c:catAx>
        <c:axId val="388459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8457976"/>
        <c:crosses val="autoZero"/>
        <c:auto val="1"/>
        <c:lblAlgn val="ctr"/>
        <c:lblOffset val="100"/>
        <c:noMultiLvlLbl val="0"/>
      </c:catAx>
      <c:valAx>
        <c:axId val="3884579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8459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cap="none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noFill/>
            <a:ln w="25400" cap="flat" cmpd="sng" algn="ctr">
              <a:solidFill>
                <a:schemeClr val="accent6"/>
              </a:solidFill>
              <a:miter lim="800000"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noFill/>
            <a:ln w="25400" cap="flat" cmpd="sng" algn="ctr">
              <a:solidFill>
                <a:schemeClr val="accent5"/>
              </a:solidFill>
              <a:miter lim="800000"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noFill/>
            <a:ln w="25400" cap="flat" cmpd="sng" algn="ctr">
              <a:solidFill>
                <a:schemeClr val="accent4"/>
              </a:solidFill>
              <a:miter lim="800000"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35"/>
        <c:axId val="388459544"/>
        <c:axId val="388460328"/>
      </c:barChart>
      <c:catAx>
        <c:axId val="388459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8460328"/>
        <c:crosses val="autoZero"/>
        <c:auto val="1"/>
        <c:lblAlgn val="ctr"/>
        <c:lblOffset val="100"/>
        <c:noMultiLvlLbl val="0"/>
      </c:catAx>
      <c:valAx>
        <c:axId val="388460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8459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3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3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2"/>
          <p:cNvSpPr txBox="1"/>
          <p:nvPr>
            <p:ph type="title"/>
          </p:nvPr>
        </p:nvSpPr>
        <p:spPr>
          <a:xfrm>
            <a:off x="1153907" y="1854192"/>
            <a:ext cx="5092906" cy="15748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b="0"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2"/>
          <p:cNvSpPr/>
          <p:nvPr>
            <p:ph idx="2" type="pic"/>
          </p:nvPr>
        </p:nvSpPr>
        <p:spPr>
          <a:xfrm>
            <a:off x="6949546" y="1143000"/>
            <a:ext cx="3200400" cy="4572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80" name="Google Shape;80;p22"/>
          <p:cNvSpPr txBox="1"/>
          <p:nvPr>
            <p:ph idx="1" type="body"/>
          </p:nvPr>
        </p:nvSpPr>
        <p:spPr>
          <a:xfrm>
            <a:off x="1154954" y="3657600"/>
            <a:ext cx="5084979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81" name="Google Shape;81;p22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2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2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3"/>
          <p:cNvSpPr txBox="1"/>
          <p:nvPr>
            <p:ph type="title"/>
          </p:nvPr>
        </p:nvSpPr>
        <p:spPr>
          <a:xfrm>
            <a:off x="1154956" y="4800587"/>
            <a:ext cx="8825657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3"/>
          <p:cNvSpPr/>
          <p:nvPr>
            <p:ph idx="2" type="pic"/>
          </p:nvPr>
        </p:nvSpPr>
        <p:spPr>
          <a:xfrm>
            <a:off x="1154955" y="685800"/>
            <a:ext cx="8825658" cy="3640666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87" name="Google Shape;87;p23"/>
          <p:cNvSpPr txBox="1"/>
          <p:nvPr>
            <p:ph idx="1" type="body"/>
          </p:nvPr>
        </p:nvSpPr>
        <p:spPr>
          <a:xfrm>
            <a:off x="1154956" y="5367325"/>
            <a:ext cx="8825656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88" name="Google Shape;88;p23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3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3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4"/>
          <p:cNvSpPr txBox="1"/>
          <p:nvPr>
            <p:ph type="title"/>
          </p:nvPr>
        </p:nvSpPr>
        <p:spPr>
          <a:xfrm>
            <a:off x="1574801" y="1447800"/>
            <a:ext cx="7999315" cy="23233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4"/>
          <p:cNvSpPr txBox="1"/>
          <p:nvPr>
            <p:ph idx="1" type="body"/>
          </p:nvPr>
        </p:nvSpPr>
        <p:spPr>
          <a:xfrm>
            <a:off x="1930400" y="3771174"/>
            <a:ext cx="7279649" cy="3421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b="0" i="0" sz="1400" cap="small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94" name="Google Shape;94;p24"/>
          <p:cNvSpPr txBox="1"/>
          <p:nvPr>
            <p:ph idx="2" type="body"/>
          </p:nvPr>
        </p:nvSpPr>
        <p:spPr>
          <a:xfrm>
            <a:off x="1154954" y="4350657"/>
            <a:ext cx="8825659" cy="16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95" name="Google Shape;95;p24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4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4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8" name="Google Shape;98;p24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99" name="Google Shape;99;p2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5"/>
          <p:cNvSpPr txBox="1"/>
          <p:nvPr>
            <p:ph type="title"/>
          </p:nvPr>
        </p:nvSpPr>
        <p:spPr>
          <a:xfrm>
            <a:off x="1154954" y="3124201"/>
            <a:ext cx="8825660" cy="16531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5"/>
          <p:cNvSpPr txBox="1"/>
          <p:nvPr>
            <p:ph idx="1" type="body"/>
          </p:nvPr>
        </p:nvSpPr>
        <p:spPr>
          <a:xfrm>
            <a:off x="1154954" y="4777381"/>
            <a:ext cx="8825659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3" name="Google Shape;103;p25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5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5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">
  <p:cSld name="3 Column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6"/>
          <p:cNvSpPr txBox="1"/>
          <p:nvPr>
            <p:ph idx="1" type="body"/>
          </p:nvPr>
        </p:nvSpPr>
        <p:spPr>
          <a:xfrm>
            <a:off x="632947" y="1981200"/>
            <a:ext cx="2946866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09" name="Google Shape;109;p26"/>
          <p:cNvSpPr txBox="1"/>
          <p:nvPr>
            <p:ph idx="2" type="body"/>
          </p:nvPr>
        </p:nvSpPr>
        <p:spPr>
          <a:xfrm>
            <a:off x="652463" y="2667000"/>
            <a:ext cx="2927350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10" name="Google Shape;110;p26"/>
          <p:cNvSpPr txBox="1"/>
          <p:nvPr>
            <p:ph idx="3" type="body"/>
          </p:nvPr>
        </p:nvSpPr>
        <p:spPr>
          <a:xfrm>
            <a:off x="3883659" y="1981200"/>
            <a:ext cx="293624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11" name="Google Shape;111;p26"/>
          <p:cNvSpPr txBox="1"/>
          <p:nvPr>
            <p:ph idx="4" type="body"/>
          </p:nvPr>
        </p:nvSpPr>
        <p:spPr>
          <a:xfrm>
            <a:off x="3873106" y="2667000"/>
            <a:ext cx="2946794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12" name="Google Shape;112;p26"/>
          <p:cNvSpPr txBox="1"/>
          <p:nvPr>
            <p:ph idx="5" type="body"/>
          </p:nvPr>
        </p:nvSpPr>
        <p:spPr>
          <a:xfrm>
            <a:off x="7124700" y="1981200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13" name="Google Shape;113;p26"/>
          <p:cNvSpPr txBox="1"/>
          <p:nvPr>
            <p:ph idx="6" type="body"/>
          </p:nvPr>
        </p:nvSpPr>
        <p:spPr>
          <a:xfrm>
            <a:off x="7124700" y="2667000"/>
            <a:ext cx="2932113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cxnSp>
        <p:nvCxnSpPr>
          <p:cNvPr id="114" name="Google Shape;114;p26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5" name="Google Shape;115;p26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6" name="Google Shape;116;p26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6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26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Picture Column">
  <p:cSld name="3 Picture Column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7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7"/>
          <p:cNvSpPr txBox="1"/>
          <p:nvPr>
            <p:ph idx="1" type="body"/>
          </p:nvPr>
        </p:nvSpPr>
        <p:spPr>
          <a:xfrm>
            <a:off x="652463" y="4250949"/>
            <a:ext cx="294005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22" name="Google Shape;122;p27"/>
          <p:cNvSpPr/>
          <p:nvPr>
            <p:ph idx="2" type="pic"/>
          </p:nvPr>
        </p:nvSpPr>
        <p:spPr>
          <a:xfrm>
            <a:off x="652463" y="2209800"/>
            <a:ext cx="2940050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123" name="Google Shape;123;p27"/>
          <p:cNvSpPr txBox="1"/>
          <p:nvPr>
            <p:ph idx="3" type="body"/>
          </p:nvPr>
        </p:nvSpPr>
        <p:spPr>
          <a:xfrm>
            <a:off x="652463" y="4827211"/>
            <a:ext cx="2940050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24" name="Google Shape;124;p27"/>
          <p:cNvSpPr txBox="1"/>
          <p:nvPr>
            <p:ph idx="4" type="body"/>
          </p:nvPr>
        </p:nvSpPr>
        <p:spPr>
          <a:xfrm>
            <a:off x="3889375" y="4250949"/>
            <a:ext cx="293052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25" name="Google Shape;125;p27"/>
          <p:cNvSpPr/>
          <p:nvPr>
            <p:ph idx="5" type="pic"/>
          </p:nvPr>
        </p:nvSpPr>
        <p:spPr>
          <a:xfrm>
            <a:off x="3889374" y="2209800"/>
            <a:ext cx="2930525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126" name="Google Shape;126;p27"/>
          <p:cNvSpPr txBox="1"/>
          <p:nvPr>
            <p:ph idx="6" type="body"/>
          </p:nvPr>
        </p:nvSpPr>
        <p:spPr>
          <a:xfrm>
            <a:off x="3888022" y="4827210"/>
            <a:ext cx="2934406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27" name="Google Shape;127;p27"/>
          <p:cNvSpPr txBox="1"/>
          <p:nvPr>
            <p:ph idx="7" type="body"/>
          </p:nvPr>
        </p:nvSpPr>
        <p:spPr>
          <a:xfrm>
            <a:off x="7124700" y="4250949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28" name="Google Shape;128;p27"/>
          <p:cNvSpPr/>
          <p:nvPr>
            <p:ph idx="8" type="pic"/>
          </p:nvPr>
        </p:nvSpPr>
        <p:spPr>
          <a:xfrm>
            <a:off x="7124699" y="2209800"/>
            <a:ext cx="2932113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129" name="Google Shape;129;p27"/>
          <p:cNvSpPr txBox="1"/>
          <p:nvPr>
            <p:ph idx="9" type="body"/>
          </p:nvPr>
        </p:nvSpPr>
        <p:spPr>
          <a:xfrm>
            <a:off x="7124575" y="4827208"/>
            <a:ext cx="2935997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cxnSp>
        <p:nvCxnSpPr>
          <p:cNvPr id="130" name="Google Shape;130;p27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1" name="Google Shape;131;p27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2" name="Google Shape;132;p27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27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27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8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28"/>
          <p:cNvSpPr txBox="1"/>
          <p:nvPr>
            <p:ph idx="1" type="body"/>
          </p:nvPr>
        </p:nvSpPr>
        <p:spPr>
          <a:xfrm rot="5400000">
            <a:off x="3478842" y="-322612"/>
            <a:ext cx="4195481" cy="8946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8" name="Google Shape;138;p28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28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28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9"/>
          <p:cNvSpPr txBox="1"/>
          <p:nvPr>
            <p:ph type="title"/>
          </p:nvPr>
        </p:nvSpPr>
        <p:spPr>
          <a:xfrm rot="5400000">
            <a:off x="6267450" y="2466975"/>
            <a:ext cx="5826125" cy="1752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29"/>
          <p:cNvSpPr txBox="1"/>
          <p:nvPr>
            <p:ph idx="1" type="body"/>
          </p:nvPr>
        </p:nvSpPr>
        <p:spPr>
          <a:xfrm rot="5400000">
            <a:off x="1679575" y="-139699"/>
            <a:ext cx="5368924" cy="74231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44" name="Google Shape;144;p29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29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29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4"/>
          <p:cNvSpPr txBox="1"/>
          <p:nvPr>
            <p:ph type="title"/>
          </p:nvPr>
        </p:nvSpPr>
        <p:spPr>
          <a:xfrm>
            <a:off x="1154954" y="1447800"/>
            <a:ext cx="8825659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4"/>
          <p:cNvSpPr txBox="1"/>
          <p:nvPr>
            <p:ph idx="1" type="body"/>
          </p:nvPr>
        </p:nvSpPr>
        <p:spPr>
          <a:xfrm>
            <a:off x="1154954" y="3657600"/>
            <a:ext cx="8825659" cy="236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28" name="Google Shape;28;p14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4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4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5"/>
          <p:cNvSpPr txBox="1"/>
          <p:nvPr>
            <p:ph type="title"/>
          </p:nvPr>
        </p:nvSpPr>
        <p:spPr>
          <a:xfrm>
            <a:off x="1154954" y="1447800"/>
            <a:ext cx="3401064" cy="1447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5"/>
          <p:cNvSpPr txBox="1"/>
          <p:nvPr>
            <p:ph idx="1" type="body"/>
          </p:nvPr>
        </p:nvSpPr>
        <p:spPr>
          <a:xfrm>
            <a:off x="4784616" y="1447800"/>
            <a:ext cx="5195997" cy="45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0200" lvl="0" marL="457200" algn="l">
              <a:spcBef>
                <a:spcPts val="1000"/>
              </a:spcBef>
              <a:spcAft>
                <a:spcPts val="0"/>
              </a:spcAft>
              <a:buSzPts val="1600"/>
              <a:buChar char="►"/>
              <a:defRPr sz="2000"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2pPr>
            <a:lvl3pPr indent="-309880" lvl="2" marL="13716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3pPr>
            <a:lvl4pPr indent="-299719" lvl="3" marL="18288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4pPr>
            <a:lvl5pPr indent="-299720" lvl="4" marL="22860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5pPr>
            <a:lvl6pPr indent="-299720" lvl="5" marL="27432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6pPr>
            <a:lvl7pPr indent="-299720" lvl="6" marL="32004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7pPr>
            <a:lvl8pPr indent="-299720" lvl="7" marL="3657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8pPr>
            <a:lvl9pPr indent="-299720" lvl="8" marL="41148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9pPr>
          </a:lstStyle>
          <a:p/>
        </p:txBody>
      </p:sp>
      <p:sp>
        <p:nvSpPr>
          <p:cNvPr id="34" name="Google Shape;34;p15"/>
          <p:cNvSpPr txBox="1"/>
          <p:nvPr>
            <p:ph idx="2" type="body"/>
          </p:nvPr>
        </p:nvSpPr>
        <p:spPr>
          <a:xfrm>
            <a:off x="1154954" y="3129280"/>
            <a:ext cx="3401063" cy="2895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35" name="Google Shape;35;p15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5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5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6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6"/>
          <p:cNvSpPr txBox="1"/>
          <p:nvPr>
            <p:ph idx="1" type="body"/>
          </p:nvPr>
        </p:nvSpPr>
        <p:spPr>
          <a:xfrm>
            <a:off x="1103313" y="1905000"/>
            <a:ext cx="439633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41" name="Google Shape;41;p16"/>
          <p:cNvSpPr txBox="1"/>
          <p:nvPr>
            <p:ph idx="2" type="body"/>
          </p:nvPr>
        </p:nvSpPr>
        <p:spPr>
          <a:xfrm>
            <a:off x="1103312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42" name="Google Shape;42;p16"/>
          <p:cNvSpPr txBox="1"/>
          <p:nvPr>
            <p:ph idx="3" type="body"/>
          </p:nvPr>
        </p:nvSpPr>
        <p:spPr>
          <a:xfrm>
            <a:off x="5654495" y="1905000"/>
            <a:ext cx="4396339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43" name="Google Shape;43;p16"/>
          <p:cNvSpPr txBox="1"/>
          <p:nvPr>
            <p:ph idx="4" type="body"/>
          </p:nvPr>
        </p:nvSpPr>
        <p:spPr>
          <a:xfrm>
            <a:off x="5654495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44" name="Google Shape;44;p16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6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6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7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7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50" name="Google Shape;50;p17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7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7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8"/>
          <p:cNvSpPr txBox="1"/>
          <p:nvPr>
            <p:ph type="ctrTitle"/>
          </p:nvPr>
        </p:nvSpPr>
        <p:spPr>
          <a:xfrm>
            <a:off x="1154955" y="1447800"/>
            <a:ext cx="8825658" cy="3329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Century Gothic"/>
              <a:buNone/>
              <a:defRPr sz="7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8"/>
          <p:cNvSpPr txBox="1"/>
          <p:nvPr>
            <p:ph idx="1" type="subTitle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600"/>
              <a:buNone/>
              <a:defRPr cap="none">
                <a:solidFill>
                  <a:schemeClr val="accent1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6" name="Google Shape;56;p18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8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8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9"/>
          <p:cNvSpPr txBox="1"/>
          <p:nvPr>
            <p:ph type="title"/>
          </p:nvPr>
        </p:nvSpPr>
        <p:spPr>
          <a:xfrm>
            <a:off x="1154956" y="2861733"/>
            <a:ext cx="8825657" cy="19156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9"/>
          <p:cNvSpPr txBox="1"/>
          <p:nvPr>
            <p:ph idx="1" type="body"/>
          </p:nvPr>
        </p:nvSpPr>
        <p:spPr>
          <a:xfrm>
            <a:off x="1154955" y="4777381"/>
            <a:ext cx="882565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2" name="Google Shape;62;p19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9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9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0"/>
          <p:cNvSpPr txBox="1"/>
          <p:nvPr>
            <p:ph idx="1" type="body"/>
          </p:nvPr>
        </p:nvSpPr>
        <p:spPr>
          <a:xfrm>
            <a:off x="1103312" y="2060575"/>
            <a:ext cx="4396339" cy="4195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68" name="Google Shape;68;p20"/>
          <p:cNvSpPr txBox="1"/>
          <p:nvPr>
            <p:ph idx="2" type="body"/>
          </p:nvPr>
        </p:nvSpPr>
        <p:spPr>
          <a:xfrm>
            <a:off x="5654493" y="2056092"/>
            <a:ext cx="4396341" cy="4200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69" name="Google Shape;69;p20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0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0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1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1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1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1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6.xml"/><Relationship Id="rId22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5.xml"/><Relationship Id="rId21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8.xml"/><Relationship Id="rId12" Type="http://schemas.openxmlformats.org/officeDocument/2006/relationships/slideLayout" Target="../slideLayouts/slideLayout7.xml"/><Relationship Id="rId23" Type="http://schemas.openxmlformats.org/officeDocument/2006/relationships/theme" Target="../theme/theme2.xml"/><Relationship Id="rId1" Type="http://schemas.openxmlformats.org/officeDocument/2006/relationships/image" Target="../media/image5.pn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slideLayout" Target="../slideLayouts/slideLayout4.xml"/><Relationship Id="rId15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9.xml"/><Relationship Id="rId17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19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.xml"/><Relationship Id="rId18" Type="http://schemas.openxmlformats.org/officeDocument/2006/relationships/slideLayout" Target="../slideLayouts/slideLayout13.xml"/><Relationship Id="rId7" Type="http://schemas.openxmlformats.org/officeDocument/2006/relationships/slideLayout" Target="../slideLayouts/slideLayout2.xml"/><Relationship Id="rId8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2"/>
          <p:cNvPicPr preferRelativeResize="0"/>
          <p:nvPr/>
        </p:nvPicPr>
        <p:blipFill rotWithShape="1">
          <a:blip r:embed="rId2">
            <a:alphaModFix/>
          </a:blip>
          <a:srcRect b="0" l="3613" r="0" t="0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2"/>
          <p:cNvPicPr preferRelativeResize="0"/>
          <p:nvPr/>
        </p:nvPicPr>
        <p:blipFill rotWithShape="1">
          <a:blip r:embed="rId3">
            <a:alphaModFix/>
          </a:blip>
          <a:srcRect b="0" l="35640" r="0" t="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2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>
            <a:gsLst>
              <a:gs pos="0">
                <a:srgbClr val="78C4F1">
                  <a:alpha val="6666"/>
                </a:srgbClr>
              </a:gs>
              <a:gs pos="36000">
                <a:srgbClr val="78C4F1">
                  <a:alpha val="5882"/>
                </a:srgbClr>
              </a:gs>
              <a:gs pos="69000">
                <a:srgbClr val="78C4F1">
                  <a:alpha val="0"/>
                </a:srgbClr>
              </a:gs>
              <a:gs pos="100000">
                <a:srgbClr val="78C4F1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" name="Google Shape;13;p12"/>
          <p:cNvPicPr preferRelativeResize="0"/>
          <p:nvPr/>
        </p:nvPicPr>
        <p:blipFill rotWithShape="1">
          <a:blip r:embed="rId4">
            <a:alphaModFix/>
          </a:blip>
          <a:srcRect b="0" l="0" r="0" t="28812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2"/>
          <p:cNvPicPr preferRelativeResize="0"/>
          <p:nvPr/>
        </p:nvPicPr>
        <p:blipFill rotWithShape="1">
          <a:blip r:embed="rId5">
            <a:alphaModFix/>
          </a:blip>
          <a:srcRect b="23320" l="0" r="0" t="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12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b="0" i="0" sz="42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7" name="Google Shape;17;p12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2004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0988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99719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972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972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972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972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972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8" name="Google Shape;18;p12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9" name="Google Shape;19;p12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0" name="Google Shape;20;p12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  <p:sldLayoutId id="2147483660" r:id="rId17"/>
    <p:sldLayoutId id="2147483661" r:id="rId18"/>
    <p:sldLayoutId id="2147483662" r:id="rId19"/>
    <p:sldLayoutId id="2147483663" r:id="rId20"/>
    <p:sldLayoutId id="2147483664" r:id="rId21"/>
    <p:sldLayoutId id="2147483665" r:id="rId2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chart" Target="../charts/chart1.xml"/><Relationship Id="rId4" Type="http://schemas.openxmlformats.org/officeDocument/2006/relationships/chart" Target="../charts/chart2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3" name="Google Shape;153;p1"/>
          <p:cNvSpPr/>
          <p:nvPr/>
        </p:nvSpPr>
        <p:spPr>
          <a:xfrm>
            <a:off x="2550714" y="2392526"/>
            <a:ext cx="7151686" cy="1296666"/>
          </a:xfrm>
          <a:prstGeom prst="rect">
            <a:avLst/>
          </a:prstGeom>
          <a:noFill/>
          <a:ln>
            <a:noFill/>
          </a:ln>
        </p:spPr>
        <p:txBody>
          <a:bodyPr anchorCtr="0" anchor="t" bIns="40075" lIns="80150" spcFirstLastPara="1" rIns="80150" wrap="square" tIns="400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Capacity Plan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(Write down the company name / the department name)</a:t>
            </a:r>
            <a:endParaRPr b="0" i="0" sz="19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0"/>
          <p:cNvSpPr txBox="1"/>
          <p:nvPr>
            <p:ph type="title"/>
          </p:nvPr>
        </p:nvSpPr>
        <p:spPr>
          <a:xfrm>
            <a:off x="1154954" y="1447800"/>
            <a:ext cx="8825659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Century Gothic"/>
              <a:buNone/>
            </a:pPr>
            <a:r>
              <a:rPr lang="en-US">
                <a:solidFill>
                  <a:schemeClr val="accent1"/>
                </a:solidFill>
              </a:rPr>
              <a:t>Recommendations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253" name="Google Shape;253;p10"/>
          <p:cNvSpPr txBox="1"/>
          <p:nvPr>
            <p:ph idx="1" type="body"/>
          </p:nvPr>
        </p:nvSpPr>
        <p:spPr>
          <a:xfrm>
            <a:off x="1154954" y="3657600"/>
            <a:ext cx="8825659" cy="236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n-US"/>
              <a:t>As per the statistics and the analysis provided on the workload we herby recommend the followings: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  <a:p>
            <a:pPr indent="-285750" lvl="0" marL="285750" rtl="0" algn="l">
              <a:spcBef>
                <a:spcPts val="1000"/>
              </a:spcBef>
              <a:spcAft>
                <a:spcPts val="0"/>
              </a:spcAft>
              <a:buSzPts val="1440"/>
              <a:buFont typeface="Arial"/>
              <a:buChar char="•"/>
            </a:pPr>
            <a:r>
              <a:rPr lang="en-US"/>
              <a:t>List down recommendations that helps to reduce the workload like the below examples.</a:t>
            </a:r>
            <a:endParaRPr/>
          </a:p>
          <a:p>
            <a:pPr indent="-285750" lvl="0" marL="285750" rtl="0" algn="l">
              <a:spcBef>
                <a:spcPts val="1000"/>
              </a:spcBef>
              <a:spcAft>
                <a:spcPts val="0"/>
              </a:spcAft>
              <a:buSzPts val="1440"/>
              <a:buFont typeface="Arial"/>
              <a:buChar char="•"/>
            </a:pPr>
            <a:r>
              <a:rPr lang="en-US"/>
              <a:t>Increase the staff (minimum 1 staff to fill the shortage)</a:t>
            </a:r>
            <a:endParaRPr/>
          </a:p>
          <a:p>
            <a:pPr indent="-285750" lvl="0" marL="285750" rtl="0" algn="l">
              <a:spcBef>
                <a:spcPts val="1000"/>
              </a:spcBef>
              <a:spcAft>
                <a:spcPts val="0"/>
              </a:spcAft>
              <a:buSzPts val="1440"/>
              <a:buFont typeface="Arial"/>
              <a:buChar char="•"/>
            </a:pPr>
            <a:r>
              <a:rPr lang="en-US"/>
              <a:t>Systemize the reporting process to reduce the effort and timeframe</a:t>
            </a:r>
            <a:endParaRPr/>
          </a:p>
        </p:txBody>
      </p:sp>
      <p:sp>
        <p:nvSpPr>
          <p:cNvPr id="254" name="Google Shape;254;p10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1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0" name="Google Shape;260;p11"/>
          <p:cNvSpPr/>
          <p:nvPr/>
        </p:nvSpPr>
        <p:spPr>
          <a:xfrm>
            <a:off x="2241070" y="2743201"/>
            <a:ext cx="7570656" cy="1004279"/>
          </a:xfrm>
          <a:prstGeom prst="rect">
            <a:avLst/>
          </a:prstGeom>
          <a:noFill/>
          <a:ln>
            <a:noFill/>
          </a:ln>
        </p:spPr>
        <p:txBody>
          <a:bodyPr anchorCtr="0" anchor="t" bIns="40075" lIns="80150" spcFirstLastPara="1" rIns="80150" wrap="square" tIns="400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Thank you 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"/>
          <p:cNvSpPr txBox="1"/>
          <p:nvPr>
            <p:ph type="title"/>
          </p:nvPr>
        </p:nvSpPr>
        <p:spPr>
          <a:xfrm>
            <a:off x="1154954" y="1447800"/>
            <a:ext cx="8825659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Century Gothic"/>
              <a:buNone/>
            </a:pPr>
            <a:r>
              <a:rPr lang="en-US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Purpose</a:t>
            </a:r>
            <a:endParaRPr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9" name="Google Shape;159;p2"/>
          <p:cNvSpPr txBox="1"/>
          <p:nvPr>
            <p:ph idx="1" type="body"/>
          </p:nvPr>
        </p:nvSpPr>
        <p:spPr>
          <a:xfrm>
            <a:off x="1154954" y="2560320"/>
            <a:ext cx="8825659" cy="3459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The purpose of this presentation, is to :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285750" rtl="0" algn="l">
              <a:spcBef>
                <a:spcPts val="1000"/>
              </a:spcBef>
              <a:spcAft>
                <a:spcPts val="0"/>
              </a:spcAft>
              <a:buSzPts val="1440"/>
              <a:buFont typeface="Noto Sans Symbols"/>
              <a:buChar char="▪"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List down the purposes of doing this presentation. (i.e. highlight the purchase department workload)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285750" rtl="0" algn="l">
              <a:spcBef>
                <a:spcPts val="1000"/>
              </a:spcBef>
              <a:spcAft>
                <a:spcPts val="0"/>
              </a:spcAft>
              <a:buSzPts val="1440"/>
              <a:buFont typeface="Noto Sans Symbols"/>
              <a:buChar char="▪"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List down the purposes of doing this presentation. (i.e. highlight the purchase department workload)</a:t>
            </a:r>
            <a:endParaRPr/>
          </a:p>
          <a:p>
            <a:pPr indent="-285750" lvl="0" marL="285750" rtl="0" algn="l">
              <a:spcBef>
                <a:spcPts val="1000"/>
              </a:spcBef>
              <a:spcAft>
                <a:spcPts val="0"/>
              </a:spcAft>
              <a:buSzPts val="1440"/>
              <a:buFont typeface="Noto Sans Symbols"/>
              <a:buChar char="▪"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List down the purposes of doing this presentation. (i.e. highlight the purchase department workload)</a:t>
            </a:r>
            <a:endParaRPr/>
          </a:p>
          <a:p>
            <a:pPr indent="-285750" lvl="0" marL="285750" rtl="0" algn="l">
              <a:spcBef>
                <a:spcPts val="1000"/>
              </a:spcBef>
              <a:spcAft>
                <a:spcPts val="0"/>
              </a:spcAft>
              <a:buSzPts val="1440"/>
              <a:buFont typeface="Noto Sans Symbols"/>
              <a:buChar char="▪"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List down the purposes of doing this presentation. (i.e. highlight the purchase department workload)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0" name="Google Shape;160;p2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6" name="Google Shape;166;p3"/>
          <p:cNvSpPr/>
          <p:nvPr/>
        </p:nvSpPr>
        <p:spPr>
          <a:xfrm>
            <a:off x="2241070" y="2743201"/>
            <a:ext cx="7570656" cy="1004279"/>
          </a:xfrm>
          <a:prstGeom prst="rect">
            <a:avLst/>
          </a:prstGeom>
          <a:noFill/>
          <a:ln>
            <a:noFill/>
          </a:ln>
        </p:spPr>
        <p:txBody>
          <a:bodyPr anchorCtr="0" anchor="t" bIns="40075" lIns="80150" spcFirstLastPara="1" rIns="80150" wrap="square" tIns="400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Services</a:t>
            </a:r>
            <a:endParaRPr b="1" i="0" sz="6000" u="none" cap="none" strike="noStrik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"/>
          <p:cNvSpPr txBox="1"/>
          <p:nvPr>
            <p:ph type="title"/>
          </p:nvPr>
        </p:nvSpPr>
        <p:spPr>
          <a:xfrm>
            <a:off x="1154954" y="1447800"/>
            <a:ext cx="3401064" cy="1447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</a:pPr>
            <a:r>
              <a:rPr lang="en-US" sz="4000">
                <a:solidFill>
                  <a:schemeClr val="accent1"/>
                </a:solidFill>
              </a:rPr>
              <a:t>Services</a:t>
            </a:r>
            <a:endParaRPr sz="4000">
              <a:solidFill>
                <a:schemeClr val="accent1"/>
              </a:solidFill>
            </a:endParaRPr>
          </a:p>
        </p:txBody>
      </p:sp>
      <p:grpSp>
        <p:nvGrpSpPr>
          <p:cNvPr id="172" name="Google Shape;172;p4"/>
          <p:cNvGrpSpPr/>
          <p:nvPr/>
        </p:nvGrpSpPr>
        <p:grpSpPr>
          <a:xfrm>
            <a:off x="4786080" y="1952327"/>
            <a:ext cx="6843728" cy="2598137"/>
            <a:chOff x="1356" y="504527"/>
            <a:chExt cx="6843728" cy="2598137"/>
          </a:xfrm>
        </p:grpSpPr>
        <p:sp>
          <p:nvSpPr>
            <p:cNvPr id="173" name="Google Shape;173;p4"/>
            <p:cNvSpPr/>
            <p:nvPr/>
          </p:nvSpPr>
          <p:spPr>
            <a:xfrm>
              <a:off x="1356" y="1924678"/>
              <a:ext cx="1177986" cy="1177986"/>
            </a:xfrm>
            <a:prstGeom prst="donut">
              <a:avLst>
                <a:gd fmla="val 20000" name="adj"/>
              </a:avLst>
            </a:prstGeom>
            <a:gradFill>
              <a:gsLst>
                <a:gs pos="0">
                  <a:srgbClr val="BADB5E"/>
                </a:gs>
                <a:gs pos="100000">
                  <a:srgbClr val="88A826"/>
                </a:gs>
              </a:gsLst>
              <a:lin ang="5400000" scaled="0"/>
            </a:gradFill>
            <a:ln>
              <a:noFill/>
            </a:ln>
            <a:effectLst>
              <a:outerShdw blurRad="63500" rotWithShape="0" dir="5400000" dist="381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 rot="-3900000">
              <a:off x="416426" y="964378"/>
              <a:ext cx="1464368" cy="7057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4"/>
            <p:cNvSpPr txBox="1"/>
            <p:nvPr/>
          </p:nvSpPr>
          <p:spPr>
            <a:xfrm rot="-3900000">
              <a:off x="416426" y="964378"/>
              <a:ext cx="1464368" cy="7057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3555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Record staff requests</a:t>
              </a:r>
              <a:endPara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1268168" y="1924678"/>
              <a:ext cx="1177986" cy="1177986"/>
            </a:xfrm>
            <a:prstGeom prst="donut">
              <a:avLst>
                <a:gd fmla="val 20000" name="adj"/>
              </a:avLst>
            </a:prstGeom>
            <a:gradFill>
              <a:gsLst>
                <a:gs pos="0">
                  <a:srgbClr val="BADB5E"/>
                </a:gs>
                <a:gs pos="100000">
                  <a:srgbClr val="88A826"/>
                </a:gs>
              </a:gsLst>
              <a:lin ang="5400000" scaled="0"/>
            </a:gradFill>
            <a:ln>
              <a:noFill/>
            </a:ln>
            <a:effectLst>
              <a:outerShdw blurRad="63500" rotWithShape="0" dir="5400000" dist="381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4"/>
            <p:cNvSpPr/>
            <p:nvPr/>
          </p:nvSpPr>
          <p:spPr>
            <a:xfrm rot="-3900000">
              <a:off x="1683237" y="964378"/>
              <a:ext cx="1464368" cy="7057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4"/>
            <p:cNvSpPr txBox="1"/>
            <p:nvPr/>
          </p:nvSpPr>
          <p:spPr>
            <a:xfrm rot="-3900000">
              <a:off x="1683237" y="964378"/>
              <a:ext cx="1464368" cy="7057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3555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Follow-up with vendors</a:t>
              </a:r>
              <a:endPara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2534979" y="1924678"/>
              <a:ext cx="1177986" cy="1177986"/>
            </a:xfrm>
            <a:prstGeom prst="donut">
              <a:avLst>
                <a:gd fmla="val 20000" name="adj"/>
              </a:avLst>
            </a:prstGeom>
            <a:gradFill>
              <a:gsLst>
                <a:gs pos="0">
                  <a:srgbClr val="BADB5E"/>
                </a:gs>
                <a:gs pos="100000">
                  <a:srgbClr val="88A826"/>
                </a:gs>
              </a:gsLst>
              <a:lin ang="5400000" scaled="0"/>
            </a:gradFill>
            <a:ln>
              <a:noFill/>
            </a:ln>
            <a:effectLst>
              <a:outerShdw blurRad="63500" rotWithShape="0" dir="5400000" dist="381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4"/>
            <p:cNvSpPr/>
            <p:nvPr/>
          </p:nvSpPr>
          <p:spPr>
            <a:xfrm rot="-3900000">
              <a:off x="2950048" y="964378"/>
              <a:ext cx="1464368" cy="7057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4"/>
            <p:cNvSpPr txBox="1"/>
            <p:nvPr/>
          </p:nvSpPr>
          <p:spPr>
            <a:xfrm rot="-3900000">
              <a:off x="2950048" y="964378"/>
              <a:ext cx="1464368" cy="7057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3555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Generate daily reports</a:t>
              </a:r>
              <a:endPara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3801790" y="1924678"/>
              <a:ext cx="1177986" cy="1177986"/>
            </a:xfrm>
            <a:prstGeom prst="donut">
              <a:avLst>
                <a:gd fmla="val 20000" name="adj"/>
              </a:avLst>
            </a:prstGeom>
            <a:gradFill>
              <a:gsLst>
                <a:gs pos="0">
                  <a:srgbClr val="BADB5E"/>
                </a:gs>
                <a:gs pos="100000">
                  <a:srgbClr val="88A826"/>
                </a:gs>
              </a:gsLst>
              <a:lin ang="5400000" scaled="0"/>
            </a:gradFill>
            <a:ln>
              <a:noFill/>
            </a:ln>
            <a:effectLst>
              <a:outerShdw blurRad="63500" rotWithShape="0" dir="5400000" dist="381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4"/>
            <p:cNvSpPr/>
            <p:nvPr/>
          </p:nvSpPr>
          <p:spPr>
            <a:xfrm rot="-3900000">
              <a:off x="4216859" y="964378"/>
              <a:ext cx="1464368" cy="7057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4"/>
            <p:cNvSpPr txBox="1"/>
            <p:nvPr/>
          </p:nvSpPr>
          <p:spPr>
            <a:xfrm rot="-3900000">
              <a:off x="4216859" y="964378"/>
              <a:ext cx="1464368" cy="7057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3555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Check and validate purchase orders</a:t>
              </a:r>
              <a:endPara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5068601" y="1924678"/>
              <a:ext cx="1177986" cy="1177986"/>
            </a:xfrm>
            <a:prstGeom prst="donut">
              <a:avLst>
                <a:gd fmla="val 20000" name="adj"/>
              </a:avLst>
            </a:prstGeom>
            <a:gradFill>
              <a:gsLst>
                <a:gs pos="0">
                  <a:srgbClr val="BADB5E"/>
                </a:gs>
                <a:gs pos="100000">
                  <a:srgbClr val="88A826"/>
                </a:gs>
              </a:gsLst>
              <a:lin ang="5400000" scaled="0"/>
            </a:gradFill>
            <a:ln>
              <a:noFill/>
            </a:ln>
            <a:effectLst>
              <a:outerShdw blurRad="63500" rotWithShape="0" dir="5400000" dist="381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4"/>
            <p:cNvSpPr/>
            <p:nvPr/>
          </p:nvSpPr>
          <p:spPr>
            <a:xfrm rot="-3900000">
              <a:off x="5483670" y="964378"/>
              <a:ext cx="1464368" cy="7057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4"/>
            <p:cNvSpPr txBox="1"/>
            <p:nvPr/>
          </p:nvSpPr>
          <p:spPr>
            <a:xfrm rot="-3900000">
              <a:off x="5483670" y="964378"/>
              <a:ext cx="1464368" cy="7057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3555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Review system requests</a:t>
              </a:r>
              <a:endPara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88" name="Google Shape;188;p4"/>
          <p:cNvSpPr txBox="1"/>
          <p:nvPr>
            <p:ph idx="2" type="body"/>
          </p:nvPr>
        </p:nvSpPr>
        <p:spPr>
          <a:xfrm>
            <a:off x="1154954" y="3129280"/>
            <a:ext cx="3401063" cy="2895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20"/>
              <a:buNone/>
            </a:pPr>
            <a:r>
              <a:rPr lang="en-US"/>
              <a:t>Describe the services provided by the department and then draw the service on the shape placed right side e.g.: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120"/>
              <a:buFont typeface="Arial"/>
              <a:buChar char="•"/>
            </a:pPr>
            <a:r>
              <a:rPr lang="en-US"/>
              <a:t>Record staff orders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120"/>
              <a:buFont typeface="Arial"/>
              <a:buChar char="•"/>
            </a:pPr>
            <a:r>
              <a:rPr lang="en-US"/>
              <a:t>Follow-up with vendors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120"/>
              <a:buFont typeface="Arial"/>
              <a:buChar char="•"/>
            </a:pPr>
            <a:r>
              <a:rPr lang="en-US"/>
              <a:t>Generate daily reports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120"/>
              <a:buFont typeface="Arial"/>
              <a:buChar char="•"/>
            </a:pPr>
            <a:r>
              <a:rPr lang="en-US"/>
              <a:t>Review the system requests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120"/>
              <a:buFont typeface="Arial"/>
              <a:buChar char="•"/>
            </a:pPr>
            <a:r>
              <a:rPr lang="en-US"/>
              <a:t>Check and validate purchase orders</a:t>
            </a:r>
            <a:endParaRPr/>
          </a:p>
        </p:txBody>
      </p:sp>
      <p:sp>
        <p:nvSpPr>
          <p:cNvPr id="189" name="Google Shape;189;p4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5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5" name="Google Shape;195;p5"/>
          <p:cNvSpPr/>
          <p:nvPr/>
        </p:nvSpPr>
        <p:spPr>
          <a:xfrm>
            <a:off x="2241070" y="2743201"/>
            <a:ext cx="7570656" cy="1004279"/>
          </a:xfrm>
          <a:prstGeom prst="rect">
            <a:avLst/>
          </a:prstGeom>
          <a:noFill/>
          <a:ln>
            <a:noFill/>
          </a:ln>
        </p:spPr>
        <p:txBody>
          <a:bodyPr anchorCtr="0" anchor="t" bIns="40075" lIns="80150" spcFirstLastPara="1" rIns="80150" wrap="square" tIns="400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Statistics</a:t>
            </a:r>
            <a:endParaRPr b="1" i="0" sz="6000" u="none" cap="none" strike="noStrik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6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Century Gothic"/>
              <a:buNone/>
            </a:pPr>
            <a:r>
              <a:rPr lang="en-US">
                <a:solidFill>
                  <a:schemeClr val="accent1"/>
                </a:solidFill>
              </a:rPr>
              <a:t>Statistics</a:t>
            </a:r>
            <a:br>
              <a:rPr lang="en-US">
                <a:solidFill>
                  <a:schemeClr val="accent1"/>
                </a:solidFill>
              </a:rPr>
            </a:br>
            <a:r>
              <a:rPr lang="en-US" sz="2000">
                <a:solidFill>
                  <a:schemeClr val="lt1"/>
                </a:solidFill>
              </a:rPr>
              <a:t>Provide some statistics to highlight the work load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01" name="Google Shape;201;p6"/>
          <p:cNvSpPr txBox="1"/>
          <p:nvPr>
            <p:ph idx="1" type="body"/>
          </p:nvPr>
        </p:nvSpPr>
        <p:spPr>
          <a:xfrm>
            <a:off x="1103313" y="1905000"/>
            <a:ext cx="439633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US"/>
              <a:t>Month of July</a:t>
            </a:r>
            <a:endParaRPr/>
          </a:p>
        </p:txBody>
      </p:sp>
      <p:graphicFrame>
        <p:nvGraphicFramePr>
          <p:cNvPr id="202" name="Google Shape;202;p6"/>
          <p:cNvGraphicFramePr/>
          <p:nvPr/>
        </p:nvGraphicFramePr>
        <p:xfrm>
          <a:off x="1103313" y="2514600"/>
          <a:ext cx="4395787" cy="3741738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203" name="Google Shape;203;p6"/>
          <p:cNvSpPr txBox="1"/>
          <p:nvPr>
            <p:ph idx="3" type="body"/>
          </p:nvPr>
        </p:nvSpPr>
        <p:spPr>
          <a:xfrm>
            <a:off x="5654495" y="1905000"/>
            <a:ext cx="4396339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US"/>
              <a:t>Month of June</a:t>
            </a:r>
            <a:endParaRPr/>
          </a:p>
        </p:txBody>
      </p:sp>
      <p:graphicFrame>
        <p:nvGraphicFramePr>
          <p:cNvPr id="204" name="Google Shape;204;p6"/>
          <p:cNvGraphicFramePr/>
          <p:nvPr/>
        </p:nvGraphicFramePr>
        <p:xfrm>
          <a:off x="5654675" y="2514600"/>
          <a:ext cx="4395788" cy="3741738"/>
        </p:xfrm>
        <a:graphic>
          <a:graphicData uri="http://schemas.openxmlformats.org/drawingml/2006/chart">
            <c:chart r:id="rId4"/>
          </a:graphicData>
        </a:graphic>
      </p:graphicFrame>
      <p:sp>
        <p:nvSpPr>
          <p:cNvPr id="205" name="Google Shape;205;p6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7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1" name="Google Shape;211;p7"/>
          <p:cNvSpPr/>
          <p:nvPr/>
        </p:nvSpPr>
        <p:spPr>
          <a:xfrm>
            <a:off x="2241070" y="2743201"/>
            <a:ext cx="7570656" cy="1004279"/>
          </a:xfrm>
          <a:prstGeom prst="rect">
            <a:avLst/>
          </a:prstGeom>
          <a:noFill/>
          <a:ln>
            <a:noFill/>
          </a:ln>
        </p:spPr>
        <p:txBody>
          <a:bodyPr anchorCtr="0" anchor="t" bIns="40075" lIns="80150" spcFirstLastPara="1" rIns="80150" wrap="square" tIns="400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Workload Analysis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8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Century Gothic"/>
              <a:buNone/>
            </a:pPr>
            <a:r>
              <a:rPr lang="en-US">
                <a:solidFill>
                  <a:schemeClr val="accent1"/>
                </a:solidFill>
              </a:rPr>
              <a:t>Workload Analysis</a:t>
            </a:r>
            <a:br>
              <a:rPr lang="en-US">
                <a:solidFill>
                  <a:schemeClr val="accent1"/>
                </a:solidFill>
              </a:rPr>
            </a:br>
            <a:r>
              <a:rPr lang="en-US" sz="2000">
                <a:solidFill>
                  <a:schemeClr val="lt1"/>
                </a:solidFill>
              </a:rPr>
              <a:t>Provide visual workload analysis to maximize the presentation efficiency</a:t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217" name="Google Shape;217;p8"/>
          <p:cNvGrpSpPr/>
          <p:nvPr/>
        </p:nvGrpSpPr>
        <p:grpSpPr>
          <a:xfrm>
            <a:off x="1107681" y="2240949"/>
            <a:ext cx="8938412" cy="3548549"/>
            <a:chOff x="4368" y="188311"/>
            <a:chExt cx="8938412" cy="3548549"/>
          </a:xfrm>
        </p:grpSpPr>
        <p:sp>
          <p:nvSpPr>
            <p:cNvPr id="218" name="Google Shape;218;p8"/>
            <p:cNvSpPr/>
            <p:nvPr/>
          </p:nvSpPr>
          <p:spPr>
            <a:xfrm>
              <a:off x="4368" y="188311"/>
              <a:ext cx="1625165" cy="1625165"/>
            </a:xfrm>
            <a:prstGeom prst="ellipse">
              <a:avLst/>
            </a:prstGeom>
            <a:gradFill>
              <a:gsLst>
                <a:gs pos="0">
                  <a:srgbClr val="BADB5E"/>
                </a:gs>
                <a:gs pos="100000">
                  <a:srgbClr val="88A826"/>
                </a:gs>
              </a:gsLst>
              <a:lin ang="5400000" scaled="0"/>
            </a:gradFill>
            <a:ln>
              <a:noFill/>
            </a:ln>
            <a:effectLst>
              <a:outerShdw blurRad="63500" rotWithShape="0" dir="5400000" dist="381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8"/>
            <p:cNvSpPr txBox="1"/>
            <p:nvPr/>
          </p:nvSpPr>
          <p:spPr>
            <a:xfrm>
              <a:off x="242368" y="426311"/>
              <a:ext cx="1149165" cy="11491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3 Reports per day</a:t>
              </a:r>
              <a:endPara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0" name="Google Shape;220;p8"/>
            <p:cNvSpPr/>
            <p:nvPr/>
          </p:nvSpPr>
          <p:spPr>
            <a:xfrm rot="10800000">
              <a:off x="532547" y="2023326"/>
              <a:ext cx="568808" cy="444881"/>
            </a:xfrm>
            <a:prstGeom prst="triangle">
              <a:avLst>
                <a:gd fmla="val 50000" name="adj"/>
              </a:avLst>
            </a:prstGeom>
            <a:gradFill>
              <a:gsLst>
                <a:gs pos="0">
                  <a:srgbClr val="E8F1D7"/>
                </a:gs>
                <a:gs pos="100000">
                  <a:srgbClr val="ABC578"/>
                </a:gs>
              </a:gsLst>
              <a:lin ang="5400000" scaled="0"/>
            </a:gradFill>
            <a:ln>
              <a:noFill/>
            </a:ln>
            <a:effectLst>
              <a:outerShdw blurRad="63500" rotWithShape="0" dir="5400000" dist="381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274958" y="2652875"/>
              <a:ext cx="1083985" cy="1083985"/>
            </a:xfrm>
            <a:prstGeom prst="ellipse">
              <a:avLst/>
            </a:prstGeom>
            <a:gradFill>
              <a:gsLst>
                <a:gs pos="0">
                  <a:srgbClr val="BADB5E"/>
                </a:gs>
                <a:gs pos="100000">
                  <a:srgbClr val="88A826"/>
                </a:gs>
              </a:gsLst>
              <a:lin ang="5400000" scaled="0"/>
            </a:gradFill>
            <a:ln>
              <a:noFill/>
            </a:ln>
            <a:effectLst>
              <a:outerShdw blurRad="63500" rotWithShape="0" dir="5400000" dist="381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8"/>
            <p:cNvSpPr txBox="1"/>
            <p:nvPr/>
          </p:nvSpPr>
          <p:spPr>
            <a:xfrm>
              <a:off x="433704" y="2811621"/>
              <a:ext cx="766493" cy="7664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6500" lIns="16500" spcFirstLastPara="1" rIns="16500" wrap="square" tIns="165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3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1 staff</a:t>
              </a:r>
              <a:endParaRPr b="0" i="0" sz="13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3" name="Google Shape;223;p8"/>
            <p:cNvSpPr/>
            <p:nvPr/>
          </p:nvSpPr>
          <p:spPr>
            <a:xfrm rot="5400000">
              <a:off x="1764013" y="2972427"/>
              <a:ext cx="568808" cy="444881"/>
            </a:xfrm>
            <a:prstGeom prst="triangle">
              <a:avLst>
                <a:gd fmla="val 50000" name="adj"/>
              </a:avLst>
            </a:prstGeom>
            <a:gradFill>
              <a:gsLst>
                <a:gs pos="0">
                  <a:srgbClr val="E8F1D7"/>
                </a:gs>
                <a:gs pos="100000">
                  <a:srgbClr val="ABC578"/>
                </a:gs>
              </a:gsLst>
              <a:lin ang="5400000" scaled="0"/>
            </a:gradFill>
            <a:ln>
              <a:noFill/>
            </a:ln>
            <a:effectLst>
              <a:outerShdw blurRad="63500" rotWithShape="0" dir="5400000" dist="381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2712707" y="2652875"/>
              <a:ext cx="1083985" cy="1083985"/>
            </a:xfrm>
            <a:prstGeom prst="ellipse">
              <a:avLst/>
            </a:prstGeom>
            <a:gradFill>
              <a:gsLst>
                <a:gs pos="0">
                  <a:srgbClr val="BADB5E"/>
                </a:gs>
                <a:gs pos="100000">
                  <a:srgbClr val="88A826"/>
                </a:gs>
              </a:gsLst>
              <a:lin ang="5400000" scaled="0"/>
            </a:gradFill>
            <a:ln>
              <a:noFill/>
            </a:ln>
            <a:effectLst>
              <a:outerShdw blurRad="63500" rotWithShape="0" dir="5400000" dist="381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8"/>
            <p:cNvSpPr txBox="1"/>
            <p:nvPr/>
          </p:nvSpPr>
          <p:spPr>
            <a:xfrm>
              <a:off x="2871453" y="2811621"/>
              <a:ext cx="766493" cy="7664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6500" lIns="16500" spcFirstLastPara="1" rIns="16500" wrap="square" tIns="165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3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4 hrs. per report</a:t>
              </a:r>
              <a:endParaRPr b="0" i="0" sz="13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6" name="Google Shape;226;p8"/>
            <p:cNvSpPr/>
            <p:nvPr/>
          </p:nvSpPr>
          <p:spPr>
            <a:xfrm>
              <a:off x="2970296" y="1862849"/>
              <a:ext cx="568808" cy="444881"/>
            </a:xfrm>
            <a:prstGeom prst="triangle">
              <a:avLst>
                <a:gd fmla="val 50000" name="adj"/>
              </a:avLst>
            </a:prstGeom>
            <a:gradFill>
              <a:gsLst>
                <a:gs pos="0">
                  <a:srgbClr val="E8F1D7"/>
                </a:gs>
                <a:gs pos="100000">
                  <a:srgbClr val="ABC578"/>
                </a:gs>
              </a:gsLst>
              <a:lin ang="5400000" scaled="0"/>
            </a:gradFill>
            <a:ln>
              <a:noFill/>
            </a:ln>
            <a:effectLst>
              <a:outerShdw blurRad="63500" rotWithShape="0" dir="5400000" dist="381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8"/>
            <p:cNvSpPr/>
            <p:nvPr/>
          </p:nvSpPr>
          <p:spPr>
            <a:xfrm>
              <a:off x="2712707" y="458901"/>
              <a:ext cx="1083985" cy="1083985"/>
            </a:xfrm>
            <a:prstGeom prst="ellipse">
              <a:avLst/>
            </a:prstGeom>
            <a:gradFill>
              <a:gsLst>
                <a:gs pos="0">
                  <a:srgbClr val="BADB5E"/>
                </a:gs>
                <a:gs pos="100000">
                  <a:srgbClr val="88A826"/>
                </a:gs>
              </a:gsLst>
              <a:lin ang="5400000" scaled="0"/>
            </a:gradFill>
            <a:ln>
              <a:noFill/>
            </a:ln>
            <a:effectLst>
              <a:outerShdw blurRad="63500" rotWithShape="0" dir="5400000" dist="381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8"/>
            <p:cNvSpPr txBox="1"/>
            <p:nvPr/>
          </p:nvSpPr>
          <p:spPr>
            <a:xfrm>
              <a:off x="2871453" y="617647"/>
              <a:ext cx="766493" cy="7664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6500" lIns="16500" spcFirstLastPara="1" rIns="16500" wrap="square" tIns="165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3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12 hrs. for daily reports</a:t>
              </a:r>
              <a:endParaRPr b="0" i="0" sz="13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9" name="Google Shape;229;p8"/>
            <p:cNvSpPr/>
            <p:nvPr/>
          </p:nvSpPr>
          <p:spPr>
            <a:xfrm rot="5400000">
              <a:off x="4201761" y="778453"/>
              <a:ext cx="568808" cy="444881"/>
            </a:xfrm>
            <a:prstGeom prst="triangle">
              <a:avLst>
                <a:gd fmla="val 50000" name="adj"/>
              </a:avLst>
            </a:prstGeom>
            <a:gradFill>
              <a:gsLst>
                <a:gs pos="0">
                  <a:srgbClr val="E8F1D7"/>
                </a:gs>
                <a:gs pos="100000">
                  <a:srgbClr val="ABC578"/>
                </a:gs>
              </a:gsLst>
              <a:lin ang="5400000" scaled="0"/>
            </a:gradFill>
            <a:ln>
              <a:noFill/>
            </a:ln>
            <a:effectLst>
              <a:outerShdw blurRad="63500" rotWithShape="0" dir="5400000" dist="381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8"/>
            <p:cNvSpPr/>
            <p:nvPr/>
          </p:nvSpPr>
          <p:spPr>
            <a:xfrm>
              <a:off x="5150456" y="458901"/>
              <a:ext cx="1083985" cy="1083985"/>
            </a:xfrm>
            <a:prstGeom prst="ellipse">
              <a:avLst/>
            </a:prstGeom>
            <a:gradFill>
              <a:gsLst>
                <a:gs pos="0">
                  <a:srgbClr val="BADB5E"/>
                </a:gs>
                <a:gs pos="100000">
                  <a:srgbClr val="88A826"/>
                </a:gs>
              </a:gsLst>
              <a:lin ang="5400000" scaled="0"/>
            </a:gradFill>
            <a:ln>
              <a:noFill/>
            </a:ln>
            <a:effectLst>
              <a:outerShdw blurRad="63500" rotWithShape="0" dir="5400000" dist="381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8"/>
            <p:cNvSpPr txBox="1"/>
            <p:nvPr/>
          </p:nvSpPr>
          <p:spPr>
            <a:xfrm>
              <a:off x="5309202" y="617647"/>
              <a:ext cx="766493" cy="7664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6500" lIns="16500" spcFirstLastPara="1" rIns="16500" wrap="square" tIns="165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3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Staff capacity 7 hrs. per day</a:t>
              </a:r>
              <a:endParaRPr b="0" i="0" sz="13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32" name="Google Shape;232;p8"/>
            <p:cNvSpPr/>
            <p:nvPr/>
          </p:nvSpPr>
          <p:spPr>
            <a:xfrm rot="10800000">
              <a:off x="5408045" y="1888031"/>
              <a:ext cx="568808" cy="444881"/>
            </a:xfrm>
            <a:prstGeom prst="triangle">
              <a:avLst>
                <a:gd fmla="val 50000" name="adj"/>
              </a:avLst>
            </a:prstGeom>
            <a:gradFill>
              <a:gsLst>
                <a:gs pos="0">
                  <a:srgbClr val="E8F1D7"/>
                </a:gs>
                <a:gs pos="100000">
                  <a:srgbClr val="ABC578"/>
                </a:gs>
              </a:gsLst>
              <a:lin ang="5400000" scaled="0"/>
            </a:gradFill>
            <a:ln>
              <a:noFill/>
            </a:ln>
            <a:effectLst>
              <a:outerShdw blurRad="63500" rotWithShape="0" dir="5400000" dist="381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8"/>
            <p:cNvSpPr/>
            <p:nvPr/>
          </p:nvSpPr>
          <p:spPr>
            <a:xfrm>
              <a:off x="5150456" y="2652875"/>
              <a:ext cx="1083985" cy="1083985"/>
            </a:xfrm>
            <a:prstGeom prst="ellipse">
              <a:avLst/>
            </a:prstGeom>
            <a:gradFill>
              <a:gsLst>
                <a:gs pos="0">
                  <a:srgbClr val="BADB5E"/>
                </a:gs>
                <a:gs pos="100000">
                  <a:srgbClr val="88A826"/>
                </a:gs>
              </a:gsLst>
              <a:lin ang="5400000" scaled="0"/>
            </a:gradFill>
            <a:ln>
              <a:noFill/>
            </a:ln>
            <a:effectLst>
              <a:outerShdw blurRad="63500" rotWithShape="0" dir="5400000" dist="381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8"/>
            <p:cNvSpPr txBox="1"/>
            <p:nvPr/>
          </p:nvSpPr>
          <p:spPr>
            <a:xfrm>
              <a:off x="5309202" y="2811621"/>
              <a:ext cx="766493" cy="7664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6500" lIns="16500" spcFirstLastPara="1" rIns="16500" wrap="square" tIns="165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3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7 hrs. make 1.8 report only</a:t>
              </a:r>
              <a:endParaRPr b="0" i="0" sz="13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35" name="Google Shape;235;p8"/>
            <p:cNvSpPr/>
            <p:nvPr/>
          </p:nvSpPr>
          <p:spPr>
            <a:xfrm rot="5400000">
              <a:off x="6639510" y="2972427"/>
              <a:ext cx="568808" cy="444881"/>
            </a:xfrm>
            <a:prstGeom prst="triangle">
              <a:avLst>
                <a:gd fmla="val 50000" name="adj"/>
              </a:avLst>
            </a:prstGeom>
            <a:gradFill>
              <a:gsLst>
                <a:gs pos="0">
                  <a:srgbClr val="E8F1D7"/>
                </a:gs>
                <a:gs pos="100000">
                  <a:srgbClr val="ABC578"/>
                </a:gs>
              </a:gsLst>
              <a:lin ang="5400000" scaled="0"/>
            </a:gradFill>
            <a:ln>
              <a:noFill/>
            </a:ln>
            <a:effectLst>
              <a:outerShdw blurRad="63500" rotWithShape="0" dir="5400000" dist="381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8"/>
            <p:cNvSpPr/>
            <p:nvPr/>
          </p:nvSpPr>
          <p:spPr>
            <a:xfrm>
              <a:off x="7588205" y="2652875"/>
              <a:ext cx="1083985" cy="1083985"/>
            </a:xfrm>
            <a:prstGeom prst="ellipse">
              <a:avLst/>
            </a:prstGeom>
            <a:gradFill>
              <a:gsLst>
                <a:gs pos="0">
                  <a:srgbClr val="BADB5E"/>
                </a:gs>
                <a:gs pos="100000">
                  <a:srgbClr val="88A826"/>
                </a:gs>
              </a:gsLst>
              <a:lin ang="5400000" scaled="0"/>
            </a:gradFill>
            <a:ln>
              <a:noFill/>
            </a:ln>
            <a:effectLst>
              <a:outerShdw blurRad="63500" rotWithShape="0" dir="5400000" dist="381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8"/>
            <p:cNvSpPr txBox="1"/>
            <p:nvPr/>
          </p:nvSpPr>
          <p:spPr>
            <a:xfrm>
              <a:off x="7746951" y="2811621"/>
              <a:ext cx="766493" cy="7664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6500" lIns="16500" spcFirstLastPara="1" rIns="16500" wrap="square" tIns="165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3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Shortage of 1.2 report per day</a:t>
              </a:r>
              <a:endParaRPr b="0" i="0" sz="13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38" name="Google Shape;238;p8"/>
            <p:cNvSpPr/>
            <p:nvPr/>
          </p:nvSpPr>
          <p:spPr>
            <a:xfrm>
              <a:off x="7845794" y="1998144"/>
              <a:ext cx="568808" cy="444881"/>
            </a:xfrm>
            <a:prstGeom prst="triangle">
              <a:avLst>
                <a:gd fmla="val 50000" name="adj"/>
              </a:avLst>
            </a:prstGeom>
            <a:gradFill>
              <a:gsLst>
                <a:gs pos="0">
                  <a:srgbClr val="E8F1D7"/>
                </a:gs>
                <a:gs pos="100000">
                  <a:srgbClr val="ABC578"/>
                </a:gs>
              </a:gsLst>
              <a:lin ang="5400000" scaled="0"/>
            </a:gradFill>
            <a:ln>
              <a:noFill/>
            </a:ln>
            <a:effectLst>
              <a:outerShdw blurRad="63500" rotWithShape="0" dir="5400000" dist="381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8"/>
            <p:cNvSpPr/>
            <p:nvPr/>
          </p:nvSpPr>
          <p:spPr>
            <a:xfrm>
              <a:off x="7317615" y="188311"/>
              <a:ext cx="1625165" cy="162516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63500" rotWithShape="0" dir="5400000" dist="381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8"/>
            <p:cNvSpPr txBox="1"/>
            <p:nvPr/>
          </p:nvSpPr>
          <p:spPr>
            <a:xfrm>
              <a:off x="7555615" y="426311"/>
              <a:ext cx="1149165" cy="11491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1 staff shortage</a:t>
              </a:r>
              <a:endPara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241" name="Google Shape;241;p8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9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7" name="Google Shape;247;p9"/>
          <p:cNvSpPr/>
          <p:nvPr/>
        </p:nvSpPr>
        <p:spPr>
          <a:xfrm>
            <a:off x="2241070" y="2743201"/>
            <a:ext cx="7570656" cy="1004279"/>
          </a:xfrm>
          <a:prstGeom prst="rect">
            <a:avLst/>
          </a:prstGeom>
          <a:noFill/>
          <a:ln>
            <a:noFill/>
          </a:ln>
        </p:spPr>
        <p:txBody>
          <a:bodyPr anchorCtr="0" anchor="t" bIns="40075" lIns="80150" spcFirstLastPara="1" rIns="80150" wrap="square" tIns="400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Recommendations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Ion">
  <a:themeElements>
    <a:clrScheme name="Ion">
      <a:dk1>
        <a:srgbClr val="000000"/>
      </a:dk1>
      <a:lt1>
        <a:srgbClr val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2014-05-25T07:38:03Z</dcterms:created>
  <dc:creator>Waraqi.com</dc:creator>
</cp:coreProperties>
</file>