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E0E03-EAAB-406A-814C-F9A67D75CDC7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17D6A-2E0D-4B9C-9F9C-AD820C7D6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8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C3FF863-7386-490E-B554-ACB527B3EBD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6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2547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5FDC-D986-48A4-827B-3D966D504198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DB37-945F-4C76-B101-5A6E38237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3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5FDC-D986-48A4-827B-3D966D504198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DB37-945F-4C76-B101-5A6E38237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78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5FDC-D986-48A4-827B-3D966D504198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DB37-945F-4C76-B101-5A6E38237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2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5FDC-D986-48A4-827B-3D966D504198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DB37-945F-4C76-B101-5A6E38237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83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5FDC-D986-48A4-827B-3D966D504198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DB37-945F-4C76-B101-5A6E38237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5FDC-D986-48A4-827B-3D966D504198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DB37-945F-4C76-B101-5A6E38237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03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5FDC-D986-48A4-827B-3D966D504198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DB37-945F-4C76-B101-5A6E38237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7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5FDC-D986-48A4-827B-3D966D504198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DB37-945F-4C76-B101-5A6E38237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5FDC-D986-48A4-827B-3D966D504198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DB37-945F-4C76-B101-5A6E38237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8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5FDC-D986-48A4-827B-3D966D504198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DB37-945F-4C76-B101-5A6E38237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7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5FDC-D986-48A4-827B-3D966D504198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DB37-945F-4C76-B101-5A6E38237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2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05FDC-D986-48A4-827B-3D966D504198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FDB37-945F-4C76-B101-5A6E38237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7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Group 35"/>
          <p:cNvGrpSpPr>
            <a:grpSpLocks/>
          </p:cNvGrpSpPr>
          <p:nvPr/>
        </p:nvGrpSpPr>
        <p:grpSpPr bwMode="auto">
          <a:xfrm>
            <a:off x="142878" y="217246"/>
            <a:ext cx="8920163" cy="6555413"/>
            <a:chOff x="80" y="405"/>
            <a:chExt cx="5619" cy="3821"/>
          </a:xfrm>
        </p:grpSpPr>
        <p:sp>
          <p:nvSpPr>
            <p:cNvPr id="4" name="Rectangle 3"/>
            <p:cNvSpPr/>
            <p:nvPr/>
          </p:nvSpPr>
          <p:spPr bwMode="auto">
            <a:xfrm>
              <a:off x="2322" y="407"/>
              <a:ext cx="1132" cy="3063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rtl="1">
                <a:defRPr/>
              </a:pPr>
              <a:r>
                <a:rPr lang="ar-SA" sz="1400" b="1" dirty="0">
                  <a:solidFill>
                    <a:srgbClr val="595959"/>
                  </a:solidFill>
                  <a:latin typeface="HelvLight Regular" pitchFamily="-108" charset="0"/>
                </a:rPr>
                <a:t>القيمة الأساسية</a:t>
              </a:r>
              <a:endParaRPr lang="en-US" sz="1400" b="1" dirty="0">
                <a:solidFill>
                  <a:srgbClr val="595959"/>
                </a:solidFill>
                <a:latin typeface="HelvLight Regular" pitchFamily="-108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3454" y="2010"/>
              <a:ext cx="1279" cy="1462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rtl="1">
                <a:defRPr/>
              </a:pPr>
              <a:r>
                <a:rPr lang="ar-SA" sz="1400" b="1" dirty="0">
                  <a:solidFill>
                    <a:srgbClr val="595959"/>
                  </a:solidFill>
                  <a:latin typeface="HelvLight Regular" pitchFamily="-108" charset="0"/>
                </a:rPr>
                <a:t>المصادر الأساسية</a:t>
              </a:r>
              <a:endParaRPr lang="en-US" sz="1400" b="1" dirty="0">
                <a:solidFill>
                  <a:srgbClr val="595959"/>
                </a:solidFill>
                <a:latin typeface="HelvLight Regular" pitchFamily="-108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455" y="407"/>
              <a:ext cx="1278" cy="1603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rtl="1">
                <a:defRPr/>
              </a:pPr>
              <a:r>
                <a:rPr lang="ar-SA" sz="1400" b="1" dirty="0">
                  <a:solidFill>
                    <a:srgbClr val="595959"/>
                  </a:solidFill>
                  <a:latin typeface="HelvLight Regular" pitchFamily="-108" charset="0"/>
                </a:rPr>
                <a:t>المهام الأساسية</a:t>
              </a:r>
              <a:endParaRPr lang="en-US" sz="1400" b="1" dirty="0">
                <a:solidFill>
                  <a:srgbClr val="595959"/>
                </a:solidFill>
                <a:latin typeface="HelvLight Regular" pitchFamily="-108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733" y="407"/>
              <a:ext cx="966" cy="3065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r>
                <a:rPr lang="ar-SA" sz="1400" b="1" dirty="0">
                  <a:solidFill>
                    <a:srgbClr val="595959"/>
                  </a:solidFill>
                  <a:latin typeface="HelvLight Regular" pitchFamily="-108" charset="0"/>
                </a:rPr>
                <a:t>الشركاء</a:t>
              </a:r>
            </a:p>
            <a:p>
              <a:pPr algn="r" rtl="1">
                <a:defRPr/>
              </a:pPr>
              <a:r>
                <a:rPr lang="ar-SA" sz="1400" b="1" dirty="0">
                  <a:solidFill>
                    <a:srgbClr val="595959"/>
                  </a:solidFill>
                  <a:latin typeface="HelvLight Regular" pitchFamily="-108" charset="0"/>
                </a:rPr>
                <a:t>الأساسيون</a:t>
              </a:r>
              <a:endParaRPr lang="en-US" sz="1400" b="1" dirty="0">
                <a:solidFill>
                  <a:srgbClr val="595959"/>
                </a:solidFill>
                <a:latin typeface="HelvLight Regular" pitchFamily="-10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890" y="3472"/>
              <a:ext cx="2809" cy="754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7652972" lvl="1" indent="-37473588" algn="r" rtl="1">
                <a:defRPr/>
              </a:pPr>
              <a:r>
                <a:rPr lang="ar-SA" sz="1400" b="1" dirty="0">
                  <a:solidFill>
                    <a:srgbClr val="595959"/>
                  </a:solidFill>
                  <a:latin typeface="HelvLight Regular" pitchFamily="-108" charset="0"/>
                </a:rPr>
                <a:t>هيكلة التكاليف</a:t>
              </a:r>
              <a:endParaRPr lang="en-US" sz="1400" b="1" dirty="0">
                <a:solidFill>
                  <a:srgbClr val="595959"/>
                </a:solidFill>
                <a:latin typeface="HelvLight Regular" pitchFamily="-10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80" y="3472"/>
              <a:ext cx="2810" cy="754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7652972" lvl="1" indent="-37473588" algn="r" rtl="1">
                <a:defRPr/>
              </a:pPr>
              <a:r>
                <a:rPr lang="ar-SA" sz="1400" b="1" dirty="0">
                  <a:solidFill>
                    <a:srgbClr val="595959"/>
                  </a:solidFill>
                  <a:latin typeface="HelvLight Regular" pitchFamily="-108" charset="0"/>
                </a:rPr>
                <a:t>مصادر الدخل</a:t>
              </a:r>
              <a:endParaRPr lang="en-US" sz="1400" b="1" dirty="0">
                <a:solidFill>
                  <a:srgbClr val="595959"/>
                </a:solidFill>
                <a:latin typeface="HelvLight Regular" pitchFamily="-10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80" y="405"/>
              <a:ext cx="1011" cy="3065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>
                <a:defRPr/>
              </a:pPr>
              <a:r>
                <a:rPr lang="ar-SA" sz="1400" b="1" dirty="0">
                  <a:solidFill>
                    <a:srgbClr val="595959"/>
                  </a:solidFill>
                  <a:latin typeface="HelvLight Regular" pitchFamily="-108" charset="0"/>
                </a:rPr>
                <a:t>الشرائح المستهدفة</a:t>
              </a:r>
              <a:endParaRPr lang="en-US" sz="1400" b="1" dirty="0">
                <a:solidFill>
                  <a:srgbClr val="595959"/>
                </a:solidFill>
                <a:latin typeface="HelvLight Regular" pitchFamily="-108" charset="0"/>
              </a:endParaRPr>
            </a:p>
          </p:txBody>
        </p:sp>
        <p:pic>
          <p:nvPicPr>
            <p:cNvPr id="5140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5" y="427"/>
              <a:ext cx="320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1" name="Picture 1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6" y="2012"/>
              <a:ext cx="314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42" name="Picture 16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085"/>
            <a:stretch/>
          </p:blipFill>
          <p:spPr bwMode="auto">
            <a:xfrm>
              <a:off x="1080" y="436"/>
              <a:ext cx="352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/>
          </p:nvSpPr>
          <p:spPr bwMode="auto">
            <a:xfrm>
              <a:off x="1093" y="2010"/>
              <a:ext cx="1232" cy="1461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rtl="1">
                <a:defRPr/>
              </a:pPr>
              <a:r>
                <a:rPr lang="ar-SA" sz="1400" b="1" dirty="0">
                  <a:solidFill>
                    <a:srgbClr val="595959"/>
                  </a:solidFill>
                  <a:latin typeface="HelvLight Regular" pitchFamily="-108" charset="0"/>
                </a:rPr>
                <a:t>القنوات</a:t>
              </a:r>
              <a:endParaRPr lang="en-US" sz="1400" b="1" dirty="0">
                <a:solidFill>
                  <a:srgbClr val="595959"/>
                </a:solidFill>
                <a:latin typeface="HelvLight Regular" pitchFamily="-10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092" y="405"/>
              <a:ext cx="1235" cy="1605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rtl="1">
                <a:defRPr/>
              </a:pPr>
              <a:r>
                <a:rPr lang="ar-SA" sz="1400" b="1" dirty="0">
                  <a:solidFill>
                    <a:srgbClr val="595959"/>
                  </a:solidFill>
                  <a:latin typeface="HelvLight Regular" pitchFamily="-108" charset="0"/>
                </a:rPr>
                <a:t>العلاقة مع العملاء</a:t>
              </a:r>
              <a:endParaRPr lang="en-US" sz="1400" b="1" dirty="0">
                <a:solidFill>
                  <a:srgbClr val="595959"/>
                </a:solidFill>
                <a:latin typeface="HelvLight Regular" pitchFamily="-108" charset="0"/>
              </a:endParaRPr>
            </a:p>
          </p:txBody>
        </p:sp>
      </p:grpSp>
      <p:pic>
        <p:nvPicPr>
          <p:cNvPr id="32" name="Picture 1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12"/>
          <a:stretch/>
        </p:blipFill>
        <p:spPr bwMode="auto">
          <a:xfrm>
            <a:off x="172635" y="225591"/>
            <a:ext cx="504022" cy="72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1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79" t="8727" r="5601" b="6650"/>
          <a:stretch/>
        </p:blipFill>
        <p:spPr bwMode="auto">
          <a:xfrm>
            <a:off x="5550408" y="265175"/>
            <a:ext cx="603504" cy="658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47"/>
          <a:stretch/>
        </p:blipFill>
        <p:spPr bwMode="auto">
          <a:xfrm>
            <a:off x="7527928" y="250096"/>
            <a:ext cx="509648" cy="517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25" r="6839"/>
          <a:stretch>
            <a:fillRect/>
          </a:stretch>
        </p:blipFill>
        <p:spPr bwMode="auto">
          <a:xfrm>
            <a:off x="4600578" y="5504280"/>
            <a:ext cx="534988" cy="557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71"/>
          <a:stretch>
            <a:fillRect/>
          </a:stretch>
        </p:blipFill>
        <p:spPr bwMode="auto">
          <a:xfrm>
            <a:off x="256069" y="5506526"/>
            <a:ext cx="452438" cy="61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28"/>
          <a:stretch>
            <a:fillRect/>
          </a:stretch>
        </p:blipFill>
        <p:spPr bwMode="auto">
          <a:xfrm>
            <a:off x="5514216" y="2995426"/>
            <a:ext cx="671805" cy="64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14"/>
          <p:cNvSpPr txBox="1">
            <a:spLocks noChangeArrowheads="1"/>
          </p:cNvSpPr>
          <p:nvPr/>
        </p:nvSpPr>
        <p:spPr bwMode="auto">
          <a:xfrm>
            <a:off x="3702050" y="1452564"/>
            <a:ext cx="17970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rtl="1"/>
            <a:r>
              <a:rPr lang="ar-SA" altLang="en-US" sz="1200" dirty="0">
                <a:solidFill>
                  <a:srgbClr val="0000FF"/>
                </a:solidFill>
              </a:rPr>
              <a:t>اشرح ماهي القيم الأساسية التي سيقدمها عملك التجاري</a:t>
            </a:r>
            <a:endParaRPr lang="en-US" altLang="en-US" sz="1200" dirty="0">
              <a:solidFill>
                <a:srgbClr val="0000FF"/>
              </a:solidFill>
            </a:endParaRPr>
          </a:p>
        </p:txBody>
      </p:sp>
      <p:sp>
        <p:nvSpPr>
          <p:cNvPr id="22" name="TextBox 26"/>
          <p:cNvSpPr txBox="1">
            <a:spLocks noChangeArrowheads="1"/>
          </p:cNvSpPr>
          <p:nvPr/>
        </p:nvSpPr>
        <p:spPr bwMode="auto">
          <a:xfrm>
            <a:off x="679451" y="6045203"/>
            <a:ext cx="3175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rtl="1"/>
            <a:r>
              <a:rPr lang="ar-SA" altLang="en-US" sz="1200" dirty="0">
                <a:solidFill>
                  <a:srgbClr val="0000FF"/>
                </a:solidFill>
              </a:rPr>
              <a:t>فم بشرح وسرد مصادر دخل عملك التجاري</a:t>
            </a:r>
            <a:endParaRPr lang="en-US" altLang="en-US" sz="1200" dirty="0">
              <a:solidFill>
                <a:srgbClr val="0000FF"/>
              </a:solidFill>
            </a:endParaRPr>
          </a:p>
        </p:txBody>
      </p:sp>
      <p:sp>
        <p:nvSpPr>
          <p:cNvPr id="23" name="TextBox 27"/>
          <p:cNvSpPr txBox="1">
            <a:spLocks noChangeArrowheads="1"/>
          </p:cNvSpPr>
          <p:nvPr/>
        </p:nvSpPr>
        <p:spPr bwMode="auto">
          <a:xfrm>
            <a:off x="158753" y="1452565"/>
            <a:ext cx="1584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rtl="1"/>
            <a:r>
              <a:rPr lang="ar-SA" altLang="en-US" sz="1200" dirty="0">
                <a:solidFill>
                  <a:srgbClr val="0000FF"/>
                </a:solidFill>
              </a:rPr>
              <a:t>من هم عملائك؟ وهل ستقوم بتقسيمهم إلى شرائح؟ اذكر شرائح العملاء</a:t>
            </a:r>
            <a:endParaRPr lang="en-US" altLang="en-US" sz="1200" dirty="0">
              <a:solidFill>
                <a:srgbClr val="0000FF"/>
              </a:solidFill>
            </a:endParaRPr>
          </a:p>
        </p:txBody>
      </p:sp>
      <p:sp>
        <p:nvSpPr>
          <p:cNvPr id="24" name="TextBox 28"/>
          <p:cNvSpPr txBox="1">
            <a:spLocks noChangeArrowheads="1"/>
          </p:cNvSpPr>
          <p:nvPr/>
        </p:nvSpPr>
        <p:spPr bwMode="auto">
          <a:xfrm>
            <a:off x="5132391" y="6045203"/>
            <a:ext cx="29495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rtl="1"/>
            <a:r>
              <a:rPr lang="ar-SA" altLang="en-US" sz="1200" dirty="0">
                <a:solidFill>
                  <a:srgbClr val="0000FF"/>
                </a:solidFill>
              </a:rPr>
              <a:t>اشرح التكاليف اللازمة لبدء عملك التجاري</a:t>
            </a:r>
            <a:endParaRPr lang="en-US" altLang="en-US" sz="1200" dirty="0">
              <a:solidFill>
                <a:srgbClr val="0000FF"/>
              </a:solidFill>
            </a:endParaRPr>
          </a:p>
        </p:txBody>
      </p:sp>
      <p:sp>
        <p:nvSpPr>
          <p:cNvPr id="25" name="TextBox 29"/>
          <p:cNvSpPr txBox="1">
            <a:spLocks noChangeArrowheads="1"/>
          </p:cNvSpPr>
          <p:nvPr/>
        </p:nvSpPr>
        <p:spPr bwMode="auto">
          <a:xfrm>
            <a:off x="1760538" y="3914778"/>
            <a:ext cx="17970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rtl="1"/>
            <a:r>
              <a:rPr lang="ar-SA" altLang="en-US" sz="1200" dirty="0">
                <a:solidFill>
                  <a:srgbClr val="0000FF"/>
                </a:solidFill>
              </a:rPr>
              <a:t>اشرح كيف تنوي الوصول لعملائك؟ وكيف سنصل منتجاتك لهم؟ وكيف سيتم التواصل معهم؟</a:t>
            </a:r>
            <a:endParaRPr lang="en-US" altLang="en-US" sz="1200" dirty="0">
              <a:solidFill>
                <a:srgbClr val="0000FF"/>
              </a:solidFill>
            </a:endParaRPr>
          </a:p>
        </p:txBody>
      </p:sp>
      <p:sp>
        <p:nvSpPr>
          <p:cNvPr id="26" name="TextBox 30"/>
          <p:cNvSpPr txBox="1">
            <a:spLocks noChangeArrowheads="1"/>
          </p:cNvSpPr>
          <p:nvPr/>
        </p:nvSpPr>
        <p:spPr bwMode="auto">
          <a:xfrm>
            <a:off x="1760538" y="1452564"/>
            <a:ext cx="17970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rtl="1"/>
            <a:r>
              <a:rPr lang="ar-SA" altLang="en-US" sz="1200" dirty="0">
                <a:solidFill>
                  <a:srgbClr val="0000FF"/>
                </a:solidFill>
              </a:rPr>
              <a:t>اشرح كيف ستدير العلاقة بين عملاءك ومنتجاتك التي تقدمها</a:t>
            </a:r>
            <a:endParaRPr lang="en-US" altLang="en-US" sz="1200" dirty="0">
              <a:solidFill>
                <a:srgbClr val="0000FF"/>
              </a:solidFill>
            </a:endParaRPr>
          </a:p>
        </p:txBody>
      </p:sp>
      <p:sp>
        <p:nvSpPr>
          <p:cNvPr id="27" name="TextBox 31"/>
          <p:cNvSpPr txBox="1">
            <a:spLocks noChangeArrowheads="1"/>
          </p:cNvSpPr>
          <p:nvPr/>
        </p:nvSpPr>
        <p:spPr bwMode="auto">
          <a:xfrm>
            <a:off x="5567365" y="1452566"/>
            <a:ext cx="19764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rtl="1"/>
            <a:r>
              <a:rPr lang="ar-SA" altLang="en-US" sz="1200" dirty="0">
                <a:solidFill>
                  <a:srgbClr val="0000FF"/>
                </a:solidFill>
              </a:rPr>
              <a:t>اشرح ماهي مهام عملك التجاري الأساسية التي ستقوم بها</a:t>
            </a:r>
            <a:endParaRPr lang="en-US" altLang="en-US" sz="1200" dirty="0">
              <a:solidFill>
                <a:srgbClr val="0000FF"/>
              </a:solidFill>
            </a:endParaRPr>
          </a:p>
        </p:txBody>
      </p:sp>
      <p:sp>
        <p:nvSpPr>
          <p:cNvPr id="28" name="TextBox 32"/>
          <p:cNvSpPr txBox="1">
            <a:spLocks noChangeArrowheads="1"/>
          </p:cNvSpPr>
          <p:nvPr/>
        </p:nvSpPr>
        <p:spPr bwMode="auto">
          <a:xfrm>
            <a:off x="5567364" y="3881439"/>
            <a:ext cx="17970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rtl="1"/>
            <a:r>
              <a:rPr lang="ar-SA" altLang="en-US" sz="1200" dirty="0">
                <a:solidFill>
                  <a:srgbClr val="0000FF"/>
                </a:solidFill>
              </a:rPr>
              <a:t>قم بسرد مصادرك الأساسية للقيام بعملك التجاري</a:t>
            </a:r>
            <a:endParaRPr lang="en-US" altLang="en-US" sz="1200" dirty="0">
              <a:solidFill>
                <a:srgbClr val="0000FF"/>
              </a:solidFill>
            </a:endParaRPr>
          </a:p>
        </p:txBody>
      </p:sp>
      <p:sp>
        <p:nvSpPr>
          <p:cNvPr id="29" name="TextBox 33"/>
          <p:cNvSpPr txBox="1">
            <a:spLocks noChangeArrowheads="1"/>
          </p:cNvSpPr>
          <p:nvPr/>
        </p:nvSpPr>
        <p:spPr bwMode="auto">
          <a:xfrm>
            <a:off x="7519991" y="1533529"/>
            <a:ext cx="1533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rtl="1"/>
            <a:r>
              <a:rPr lang="ar-SA" altLang="en-US" sz="1200" dirty="0">
                <a:solidFill>
                  <a:srgbClr val="0000FF"/>
                </a:solidFill>
              </a:rPr>
              <a:t>قم بسرد شركاءك في العمل التجاري</a:t>
            </a:r>
            <a:endParaRPr lang="en-US" alt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50725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100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HelvLight Regular</vt:lpstr>
      <vt:lpstr>Office Theme</vt:lpstr>
      <vt:lpstr>PowerPoint Presentation</vt:lpstr>
    </vt:vector>
  </TitlesOfParts>
  <Manager>Waraqi.com</Manager>
  <Company>Waraqi Est.</Company>
  <LinksUpToDate>false</LinksUpToDate>
  <SharedDoc>false</SharedDoc>
  <HyperlinkBase>www.Waraqi.com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Business_Model_Canvas_001_A_E</dc:title>
  <dc:subject>Business_Model_Canvas_001_A_E</dc:subject>
  <dc:creator>Waraqi.com</dc:creator>
  <cp:keywords>Business and Commerce</cp:keywords>
  <dc:description>عزيزي المستفيد ،، حقوق المستند ليست محفوظة ! هدفنا في (ورقي) أن نقوم بنشر المعرفة العربية، لذلك نأمل منك حال إستفادتك من هذا المستند أن تقوم بنشر اسم الموقع وتجربتك المثمرة معنا
www.Waraqi.com</dc:description>
  <cp:lastModifiedBy>mohamed mustafa</cp:lastModifiedBy>
  <cp:revision>11</cp:revision>
  <dcterms:created xsi:type="dcterms:W3CDTF">2014-06-16T11:11:10Z</dcterms:created>
  <dcterms:modified xsi:type="dcterms:W3CDTF">2022-02-13T11:59:44Z</dcterms:modified>
  <cp:category>Business and Commerce</cp:category>
  <cp:contentStatus>Final</cp:contentStatus>
  <dc:language>Arabic: English</dc:language>
  <cp:version>1.0</cp:version>
</cp:coreProperties>
</file>